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281976" y="4387253"/>
            <a:ext cx="182880" cy="182880"/>
          </a:xfrm>
          <a:prstGeom prst="cube">
            <a:avLst/>
          </a:prstGeom>
          <a:noFill/>
          <a:ln w="1270">
            <a:solidFill>
              <a:srgbClr val="10B1FA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7397413" y="289540"/>
            <a:ext cx="182880" cy="182880"/>
          </a:xfrm>
          <a:prstGeom prst="rect">
            <a:avLst/>
          </a:prstGeom>
          <a:noFill/>
          <a:ln w="1270">
            <a:solidFill>
              <a:srgbClr val="0C385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3823932" y="1580214"/>
            <a:ext cx="182880" cy="182880"/>
          </a:xfrm>
          <a:prstGeom prst="triangle">
            <a:avLst/>
          </a:prstGeom>
          <a:noFill/>
          <a:ln w="1270">
            <a:solidFill>
              <a:srgbClr val="48E598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3064400" y="2724996"/>
            <a:ext cx="182880" cy="182880"/>
          </a:xfrm>
          <a:prstGeom prst="rect">
            <a:avLst/>
          </a:prstGeom>
          <a:noFill/>
          <a:ln w="1270">
            <a:solidFill>
              <a:srgbClr val="80D04E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3669689" y="2678802"/>
            <a:ext cx="182880" cy="182880"/>
          </a:xfrm>
          <a:prstGeom prst="triangle">
            <a:avLst/>
          </a:prstGeom>
          <a:noFill/>
          <a:ln w="1270">
            <a:solidFill>
              <a:srgbClr val="03C28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 to Computer Science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Welcome to the fascinating world of Computer Science! This presentation will cover:
• What is Computer Science?
• Fundamental Concepts: Algorithms, Data Structures
• Programming Basics: Variables, Loops, Conditionals
• Key Areas:  Software Development, Artificial Intelligence, Data Science, Cybersecurity
• Why is Computer Science Important?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7724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AAAA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Slide 1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AAAAAA"/>
          </a:solidFill>
          <a:ln/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82718" y="4487510"/>
            <a:ext cx="182880" cy="182880"/>
          </a:xfrm>
          <a:prstGeom prst="rect">
            <a:avLst/>
          </a:prstGeom>
          <a:noFill/>
          <a:ln w="1270">
            <a:solidFill>
              <a:srgbClr val="51E2B9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1196483" y="4333125"/>
            <a:ext cx="182880" cy="182880"/>
          </a:xfrm>
          <a:prstGeom prst="cube">
            <a:avLst/>
          </a:prstGeom>
          <a:noFill/>
          <a:ln w="1270">
            <a:solidFill>
              <a:srgbClr val="F31B1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4954051" y="869926"/>
            <a:ext cx="182880" cy="182880"/>
          </a:xfrm>
          <a:prstGeom prst="triangle">
            <a:avLst/>
          </a:prstGeom>
          <a:noFill/>
          <a:ln w="1270">
            <a:solidFill>
              <a:srgbClr val="E2BA6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266326" y="3327896"/>
            <a:ext cx="182880" cy="182880"/>
          </a:xfrm>
          <a:prstGeom prst="rect">
            <a:avLst/>
          </a:prstGeom>
          <a:noFill/>
          <a:ln w="1270">
            <a:solidFill>
              <a:srgbClr val="43473C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4408314" y="255097"/>
            <a:ext cx="182880" cy="182880"/>
          </a:xfrm>
          <a:prstGeom prst="cube">
            <a:avLst/>
          </a:prstGeom>
          <a:noFill/>
          <a:ln w="1270">
            <a:solidFill>
              <a:srgbClr val="CEF1D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Artificial Intelligence (AI): Making Machines Smart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AI is the field of computer science that aims to create machines that can perform tasks that typically require human intelligence.
• Examples:
• Machine learning
• Natural language processing
• Computer vision
• Robotics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7724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Slide 10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631406" y="3196730"/>
            <a:ext cx="182880" cy="182880"/>
          </a:xfrm>
          <a:prstGeom prst="cube">
            <a:avLst/>
          </a:prstGeom>
          <a:noFill/>
          <a:ln w="1270">
            <a:solidFill>
              <a:srgbClr val="FDAFE4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3615516" y="3384766"/>
            <a:ext cx="182880" cy="182880"/>
          </a:xfrm>
          <a:prstGeom prst="triangle">
            <a:avLst/>
          </a:prstGeom>
          <a:noFill/>
          <a:ln w="1270">
            <a:solidFill>
              <a:srgbClr val="164C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940685" y="1208892"/>
            <a:ext cx="182880" cy="182880"/>
          </a:xfrm>
          <a:prstGeom prst="triangle">
            <a:avLst/>
          </a:prstGeom>
          <a:noFill/>
          <a:ln w="1270">
            <a:solidFill>
              <a:srgbClr val="8FF041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3894681" y="4000637"/>
            <a:ext cx="182880" cy="182880"/>
          </a:xfrm>
          <a:prstGeom prst="cube">
            <a:avLst/>
          </a:prstGeom>
          <a:noFill/>
          <a:ln w="1270">
            <a:solidFill>
              <a:srgbClr val="D8744D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1183313" y="2482688"/>
            <a:ext cx="182880" cy="182880"/>
          </a:xfrm>
          <a:prstGeom prst="rect">
            <a:avLst/>
          </a:prstGeom>
          <a:noFill/>
          <a:ln w="1270">
            <a:solidFill>
              <a:srgbClr val="5D852B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Machine Learning: Learning from Data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Machine learning is a type of AI that allows computers to learn from data without being explicitly programmed.
• Algorithms are trained on large datasets.
• Examples:
• Spam filtering
• Image recognition
• Recommendation systems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7724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AAAA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Slide 11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AAAAAA"/>
          </a:solidFill>
          <a:ln/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425954" y="4020486"/>
            <a:ext cx="182880" cy="182880"/>
          </a:xfrm>
          <a:prstGeom prst="triangle">
            <a:avLst/>
          </a:prstGeom>
          <a:noFill/>
          <a:ln w="1270">
            <a:solidFill>
              <a:srgbClr val="B2C5D1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5487190" y="1131934"/>
            <a:ext cx="182880" cy="182880"/>
          </a:xfrm>
          <a:prstGeom prst="rect">
            <a:avLst/>
          </a:prstGeom>
          <a:noFill/>
          <a:ln w="1270">
            <a:solidFill>
              <a:srgbClr val="76ED3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2763750" y="1694826"/>
            <a:ext cx="182880" cy="182880"/>
          </a:xfrm>
          <a:prstGeom prst="cube">
            <a:avLst/>
          </a:prstGeom>
          <a:noFill/>
          <a:ln w="1270">
            <a:solidFill>
              <a:srgbClr val="B00314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090458" y="607463"/>
            <a:ext cx="182880" cy="182880"/>
          </a:xfrm>
          <a:prstGeom prst="rect">
            <a:avLst/>
          </a:prstGeom>
          <a:noFill/>
          <a:ln w="1270">
            <a:solidFill>
              <a:srgbClr val="B86D94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181208" y="3474462"/>
            <a:ext cx="182880" cy="182880"/>
          </a:xfrm>
          <a:prstGeom prst="rect">
            <a:avLst/>
          </a:prstGeom>
          <a:noFill/>
          <a:ln w="1270">
            <a:solidFill>
              <a:srgbClr val="19BA92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Science: Extracting Knowledge from Data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Data science is an interdisciplinary field that uses scientific methods, processes, algorithms, and systems to extract knowledge and insights from data.
• Involves:
• Data collection
• Data cleaning
• Data analysis
• Data visualization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7724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AAAA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Slide 12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AAAAAA"/>
          </a:solidFill>
          <a:ln/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80602" y="3645329"/>
            <a:ext cx="182880" cy="182880"/>
          </a:xfrm>
          <a:prstGeom prst="rect">
            <a:avLst/>
          </a:prstGeom>
          <a:noFill/>
          <a:ln w="1270">
            <a:solidFill>
              <a:srgbClr val="2147E1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836529" y="953661"/>
            <a:ext cx="182880" cy="182880"/>
          </a:xfrm>
          <a:prstGeom prst="cube">
            <a:avLst/>
          </a:prstGeom>
          <a:noFill/>
          <a:ln w="1270">
            <a:solidFill>
              <a:srgbClr val="291A15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554020" y="155507"/>
            <a:ext cx="182880" cy="182880"/>
          </a:xfrm>
          <a:prstGeom prst="triangle">
            <a:avLst/>
          </a:prstGeom>
          <a:noFill/>
          <a:ln w="1270">
            <a:solidFill>
              <a:srgbClr val="A554AF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2501002" y="1465640"/>
            <a:ext cx="182880" cy="182880"/>
          </a:xfrm>
          <a:prstGeom prst="triangle">
            <a:avLst/>
          </a:prstGeom>
          <a:noFill/>
          <a:ln w="1270">
            <a:solidFill>
              <a:srgbClr val="232D4E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4770577" y="4085073"/>
            <a:ext cx="182880" cy="182880"/>
          </a:xfrm>
          <a:prstGeom prst="sun">
            <a:avLst/>
          </a:prstGeom>
          <a:noFill/>
          <a:ln w="1270">
            <a:solidFill>
              <a:srgbClr val="3BF42C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Cybersecurity: Protecting Our Digital World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Cybersecurity is the practice of protecting computer systems, networks, and data from unauthorized access, use, disclosure, disruption, modification, or destruction.
• Essential in today's digital age.
• Includes:
• Protecting against viruses and malware
• Securing networks
• Protecting data privacy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7724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Slide 13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640492" y="4266136"/>
            <a:ext cx="182880" cy="182880"/>
          </a:xfrm>
          <a:prstGeom prst="triangle">
            <a:avLst/>
          </a:prstGeom>
          <a:noFill/>
          <a:ln w="1270">
            <a:solidFill>
              <a:srgbClr val="D4046C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5703764" y="790051"/>
            <a:ext cx="182880" cy="182880"/>
          </a:xfrm>
          <a:prstGeom prst="cube">
            <a:avLst/>
          </a:prstGeom>
          <a:noFill/>
          <a:ln w="1270">
            <a:solidFill>
              <a:srgbClr val="C2447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991871" y="3586759"/>
            <a:ext cx="182880" cy="182880"/>
          </a:xfrm>
          <a:prstGeom prst="rect">
            <a:avLst/>
          </a:prstGeom>
          <a:noFill/>
          <a:ln w="1270">
            <a:solidFill>
              <a:srgbClr val="7D9FCE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483048" y="856005"/>
            <a:ext cx="182880" cy="182880"/>
          </a:xfrm>
          <a:prstGeom prst="sun">
            <a:avLst/>
          </a:prstGeom>
          <a:noFill/>
          <a:ln w="1270">
            <a:solidFill>
              <a:srgbClr val="32B25D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4567644" y="3363421"/>
            <a:ext cx="182880" cy="182880"/>
          </a:xfrm>
          <a:prstGeom prst="cube">
            <a:avLst/>
          </a:prstGeom>
          <a:noFill/>
          <a:ln w="1270">
            <a:solidFill>
              <a:srgbClr val="999994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Internet of Things (IoT)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IoT refers to the network of physical devices, vehicles, home appliances, and other items embedded with electronics, software, sensors, and connectivity which enables these objects to connect and exchange data.
• Examples: Smart home devices, wearable technology, connected cars.
• Raises concerns about data privacy and security.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7724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AAAA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Slide 14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AAAAAA"/>
          </a:solidFill>
          <a:ln/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097852" y="2994105"/>
            <a:ext cx="182880" cy="182880"/>
          </a:xfrm>
          <a:prstGeom prst="triangle">
            <a:avLst/>
          </a:prstGeom>
          <a:noFill/>
          <a:ln w="1270">
            <a:solidFill>
              <a:srgbClr val="8A9D7A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7033463" y="176534"/>
            <a:ext cx="182880" cy="182880"/>
          </a:xfrm>
          <a:prstGeom prst="rect">
            <a:avLst/>
          </a:prstGeom>
          <a:noFill/>
          <a:ln w="1270">
            <a:solidFill>
              <a:srgbClr val="9B498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299160" y="362631"/>
            <a:ext cx="182880" cy="182880"/>
          </a:xfrm>
          <a:prstGeom prst="sun">
            <a:avLst/>
          </a:prstGeom>
          <a:noFill/>
          <a:ln w="1270">
            <a:solidFill>
              <a:srgbClr val="CD28F6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954463" y="3799177"/>
            <a:ext cx="182880" cy="182880"/>
          </a:xfrm>
          <a:prstGeom prst="rect">
            <a:avLst/>
          </a:prstGeom>
          <a:noFill/>
          <a:ln w="1270">
            <a:solidFill>
              <a:srgbClr val="F76C72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025439" y="3371733"/>
            <a:ext cx="182880" cy="182880"/>
          </a:xfrm>
          <a:prstGeom prst="rect">
            <a:avLst/>
          </a:prstGeom>
          <a:noFill/>
          <a:ln w="1270">
            <a:solidFill>
              <a:srgbClr val="D02B1B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Cloud Computing: Computing on Demand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Cloud computing provides on-demand access to computing resources – servers, storage, databases, networking, software, analytics, and intelligence – over the Internet (“the cloud”).
• Benefits: Scalability, cost-effectiveness, accessibility.
• Examples: Amazon Web Services (AWS), Microsoft Azure, Google Cloud Platform (GCP).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7724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AAAA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Slide 15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AAAAAA"/>
          </a:solidFill>
          <a:ln/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64802" y="2361154"/>
            <a:ext cx="182880" cy="182880"/>
          </a:xfrm>
          <a:prstGeom prst="rect">
            <a:avLst/>
          </a:prstGeom>
          <a:noFill/>
          <a:ln w="1270">
            <a:solidFill>
              <a:srgbClr val="1E443F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1827481" y="791668"/>
            <a:ext cx="182880" cy="182880"/>
          </a:xfrm>
          <a:prstGeom prst="triangle">
            <a:avLst/>
          </a:prstGeom>
          <a:noFill/>
          <a:ln w="1270">
            <a:solidFill>
              <a:srgbClr val="A62EC6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99502" y="2043580"/>
            <a:ext cx="182880" cy="182880"/>
          </a:xfrm>
          <a:prstGeom prst="triangle">
            <a:avLst/>
          </a:prstGeom>
          <a:noFill/>
          <a:ln w="1270">
            <a:solidFill>
              <a:srgbClr val="9D5C91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342579" y="2574968"/>
            <a:ext cx="182880" cy="182880"/>
          </a:xfrm>
          <a:prstGeom prst="sun">
            <a:avLst/>
          </a:prstGeom>
          <a:noFill/>
          <a:ln w="1270">
            <a:solidFill>
              <a:srgbClr val="5E136F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849156" y="3394772"/>
            <a:ext cx="182880" cy="182880"/>
          </a:xfrm>
          <a:prstGeom prst="triangle">
            <a:avLst/>
          </a:prstGeom>
          <a:noFill/>
          <a:ln w="1270">
            <a:solidFill>
              <a:srgbClr val="0F768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Databases: Organizing Large Amounts of Data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Databases are structured collections of data that are organized for efficient storage, retrieval, and management.
• Examples: Relational databases (MySQL, PostgreSQL), NoSQL databases (MongoDB).
• Crucial for almost all software applications.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7724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AAAA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Slide 16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AAAAAA"/>
          </a:solidFill>
          <a:ln/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27042" y="2739349"/>
            <a:ext cx="182880" cy="182880"/>
          </a:xfrm>
          <a:prstGeom prst="rect">
            <a:avLst/>
          </a:prstGeom>
          <a:noFill/>
          <a:ln w="1270">
            <a:solidFill>
              <a:srgbClr val="CD4399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7036088" y="1756383"/>
            <a:ext cx="182880" cy="182880"/>
          </a:xfrm>
          <a:prstGeom prst="triangle">
            <a:avLst/>
          </a:prstGeom>
          <a:noFill/>
          <a:ln w="1270">
            <a:solidFill>
              <a:srgbClr val="73B901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4037860" y="410048"/>
            <a:ext cx="182880" cy="182880"/>
          </a:xfrm>
          <a:prstGeom prst="triangle">
            <a:avLst/>
          </a:prstGeom>
          <a:noFill/>
          <a:ln w="1270">
            <a:solidFill>
              <a:srgbClr val="000350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849239" y="189088"/>
            <a:ext cx="182880" cy="182880"/>
          </a:xfrm>
          <a:prstGeom prst="rect">
            <a:avLst/>
          </a:prstGeom>
          <a:noFill/>
          <a:ln w="1270">
            <a:solidFill>
              <a:srgbClr val="0E55FF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251435" y="3258419"/>
            <a:ext cx="182880" cy="182880"/>
          </a:xfrm>
          <a:prstGeom prst="triangle">
            <a:avLst/>
          </a:prstGeom>
          <a:noFill/>
          <a:ln w="1270">
            <a:solidFill>
              <a:srgbClr val="7599BB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Operating Systems: The Software that Manages Hardware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An operating system (OS) is system software that manages computer hardware and software resources and provides common services for computer programs.
• Examples: Windows, macOS, Linux.
• Manages memory, processes, and I/O devices.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7724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AAAA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Slide 17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AAAAAA"/>
          </a:solidFill>
          <a:ln/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470252" y="3861746"/>
            <a:ext cx="182880" cy="182880"/>
          </a:xfrm>
          <a:prstGeom prst="sun">
            <a:avLst/>
          </a:prstGeom>
          <a:noFill/>
          <a:ln w="1270">
            <a:solidFill>
              <a:srgbClr val="EA255F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1852551" y="457251"/>
            <a:ext cx="182880" cy="182880"/>
          </a:xfrm>
          <a:prstGeom prst="triangle">
            <a:avLst/>
          </a:prstGeom>
          <a:noFill/>
          <a:ln w="1270">
            <a:solidFill>
              <a:srgbClr val="65CC2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2015834" y="4376411"/>
            <a:ext cx="182880" cy="182880"/>
          </a:xfrm>
          <a:prstGeom prst="rect">
            <a:avLst/>
          </a:prstGeom>
          <a:noFill/>
          <a:ln w="1270">
            <a:solidFill>
              <a:srgbClr val="F65AA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184169" y="3315228"/>
            <a:ext cx="182880" cy="182880"/>
          </a:xfrm>
          <a:prstGeom prst="sun">
            <a:avLst/>
          </a:prstGeom>
          <a:noFill/>
          <a:ln w="1270">
            <a:solidFill>
              <a:srgbClr val="305174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2115225" y="1454846"/>
            <a:ext cx="182880" cy="182880"/>
          </a:xfrm>
          <a:prstGeom prst="rect">
            <a:avLst/>
          </a:prstGeom>
          <a:noFill/>
          <a:ln w="1270">
            <a:solidFill>
              <a:srgbClr val="15205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Computer Networks: Connecting Computers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 computer network is a set of computers connected together for the purpose of sharing resources.
• Types: Local Area Network (LAN), Wide Area Network (WAN), the Internet.
• Protocols: TCP/IP, HTTP.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7724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AAAA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Slide 18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AAAAAA"/>
          </a:solidFill>
          <a:ln/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290156" y="2687740"/>
            <a:ext cx="182880" cy="182880"/>
          </a:xfrm>
          <a:prstGeom prst="rect">
            <a:avLst/>
          </a:prstGeom>
          <a:noFill/>
          <a:ln w="1270">
            <a:solidFill>
              <a:srgbClr val="3410F3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7859401" y="3208182"/>
            <a:ext cx="182880" cy="182880"/>
          </a:xfrm>
          <a:prstGeom prst="cube">
            <a:avLst/>
          </a:prstGeom>
          <a:noFill/>
          <a:ln w="1270">
            <a:solidFill>
              <a:srgbClr val="49949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2351756" y="1793457"/>
            <a:ext cx="182880" cy="182880"/>
          </a:xfrm>
          <a:prstGeom prst="rect">
            <a:avLst/>
          </a:prstGeom>
          <a:noFill/>
          <a:ln w="1270">
            <a:solidFill>
              <a:srgbClr val="A5A2DE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2111058" y="1030264"/>
            <a:ext cx="182880" cy="182880"/>
          </a:xfrm>
          <a:prstGeom prst="triangle">
            <a:avLst/>
          </a:prstGeom>
          <a:noFill/>
          <a:ln w="1270">
            <a:solidFill>
              <a:srgbClr val="42E252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3240189" y="4126994"/>
            <a:ext cx="182880" cy="182880"/>
          </a:xfrm>
          <a:prstGeom prst="sun">
            <a:avLst/>
          </a:prstGeom>
          <a:noFill/>
          <a:ln w="1270">
            <a:solidFill>
              <a:srgbClr val="929991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Version Control: Managing Code Changes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Version control systems (like Git) track changes to computer code and allow multiple developers to work on the same project simultaneously.
• Essential for software development teams.
• Benefits: Collaboration, rollback, history tracking.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7724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Slide 19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02776" y="4393608"/>
            <a:ext cx="182880" cy="182880"/>
          </a:xfrm>
          <a:prstGeom prst="triangle">
            <a:avLst/>
          </a:prstGeom>
          <a:noFill/>
          <a:ln w="1270">
            <a:solidFill>
              <a:srgbClr val="1DAF32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3660120" y="2742559"/>
            <a:ext cx="182880" cy="182880"/>
          </a:xfrm>
          <a:prstGeom prst="cube">
            <a:avLst/>
          </a:prstGeom>
          <a:noFill/>
          <a:ln w="1270">
            <a:solidFill>
              <a:srgbClr val="EAFAD1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403856" y="2034067"/>
            <a:ext cx="182880" cy="182880"/>
          </a:xfrm>
          <a:prstGeom prst="cube">
            <a:avLst/>
          </a:prstGeom>
          <a:noFill/>
          <a:ln w="1270">
            <a:solidFill>
              <a:srgbClr val="818AE8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216153" y="2015431"/>
            <a:ext cx="182880" cy="182880"/>
          </a:xfrm>
          <a:prstGeom prst="rect">
            <a:avLst/>
          </a:prstGeom>
          <a:noFill/>
          <a:ln w="1270">
            <a:solidFill>
              <a:srgbClr val="0DAD1D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2115396" y="799563"/>
            <a:ext cx="182880" cy="182880"/>
          </a:xfrm>
          <a:prstGeom prst="cube">
            <a:avLst/>
          </a:prstGeom>
          <a:noFill/>
          <a:ln w="1270">
            <a:solidFill>
              <a:srgbClr val="2E7D84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 is Computer Science?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Computer Science is the study of computers and computational systems.  It's about:
• Problem Solving:  Using computers to solve real-world problems.
• Design:  Creating new software, hardware, and systems.
• Theory:  Understanding the fundamental principles of computation.
• Innovation:  Pushing the boundaries of what computers can do.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7724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AAAA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Slide 2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AAAAAA"/>
          </a:solidFill>
          <a:ln/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796331" y="2505633"/>
            <a:ext cx="182880" cy="182880"/>
          </a:xfrm>
          <a:prstGeom prst="sun">
            <a:avLst/>
          </a:prstGeom>
          <a:noFill/>
          <a:ln w="1270">
            <a:solidFill>
              <a:srgbClr val="6906CE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6768310" y="2522719"/>
            <a:ext cx="182880" cy="182880"/>
          </a:xfrm>
          <a:prstGeom prst="sun">
            <a:avLst/>
          </a:prstGeom>
          <a:noFill/>
          <a:ln w="1270">
            <a:solidFill>
              <a:srgbClr val="26020C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2463618" y="1636489"/>
            <a:ext cx="182880" cy="182880"/>
          </a:xfrm>
          <a:prstGeom prst="sun">
            <a:avLst/>
          </a:prstGeom>
          <a:noFill/>
          <a:ln w="1270">
            <a:solidFill>
              <a:srgbClr val="5D52B4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225338" y="3226366"/>
            <a:ext cx="182880" cy="182880"/>
          </a:xfrm>
          <a:prstGeom prst="rect">
            <a:avLst/>
          </a:prstGeom>
          <a:noFill/>
          <a:ln w="1270">
            <a:solidFill>
              <a:srgbClr val="CDC6ED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3372861" y="3077508"/>
            <a:ext cx="182880" cy="182880"/>
          </a:xfrm>
          <a:prstGeom prst="triangle">
            <a:avLst/>
          </a:prstGeom>
          <a:noFill/>
          <a:ln w="1270">
            <a:solidFill>
              <a:srgbClr val="A1B0DC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Why is Computer Science Important?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Computer Science is everywhere!  It powers:
• Technology:  Smartphones, laptops, the internet.
• Medicine:  Medical imaging, drug discovery.
• Finance:  Trading algorithms, online banking.
• Entertainment:  Video games, movies, music streaming.
• Education:  Online learning platforms.
Computer science skills are in high demand and offer exciting career opportunities.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7724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Slide 20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237710" y="2187364"/>
            <a:ext cx="182880" cy="182880"/>
          </a:xfrm>
          <a:prstGeom prst="triangle">
            <a:avLst/>
          </a:prstGeom>
          <a:noFill/>
          <a:ln w="1270">
            <a:solidFill>
              <a:srgbClr val="98B1FF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3432272" y="4187789"/>
            <a:ext cx="182880" cy="182880"/>
          </a:xfrm>
          <a:prstGeom prst="cube">
            <a:avLst/>
          </a:prstGeom>
          <a:noFill/>
          <a:ln w="1270">
            <a:solidFill>
              <a:srgbClr val="75D235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2300066" y="3932948"/>
            <a:ext cx="182880" cy="182880"/>
          </a:xfrm>
          <a:prstGeom prst="sun">
            <a:avLst/>
          </a:prstGeom>
          <a:noFill/>
          <a:ln w="1270">
            <a:solidFill>
              <a:srgbClr val="FB720B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4716197" y="4068286"/>
            <a:ext cx="182880" cy="182880"/>
          </a:xfrm>
          <a:prstGeom prst="triangle">
            <a:avLst/>
          </a:prstGeom>
          <a:noFill/>
          <a:ln w="1270">
            <a:solidFill>
              <a:srgbClr val="4E156A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1483620" y="1009779"/>
            <a:ext cx="182880" cy="182880"/>
          </a:xfrm>
          <a:prstGeom prst="sun">
            <a:avLst/>
          </a:prstGeom>
          <a:noFill/>
          <a:ln w="1270">
            <a:solidFill>
              <a:srgbClr val="828F4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Getting Started with Computer Science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Ready to dive in?
• Learn a programming language: Python is a great starting point.
• Take online courses:  Coursera, edX, Khan Academy offer excellent resources.
• Work on personal projects:  Build something you're interested in.
• Join a coding community:  Connect with other learners and developers.
The possibilities are endless!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7724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AAAA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Slide 21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AAAAAA"/>
          </a:solidFill>
          <a:ln/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076681" y="843470"/>
            <a:ext cx="182880" cy="182880"/>
          </a:xfrm>
          <a:prstGeom prst="triangle">
            <a:avLst/>
          </a:prstGeom>
          <a:noFill/>
          <a:ln w="1270">
            <a:solidFill>
              <a:srgbClr val="7992AC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1316440" y="2336483"/>
            <a:ext cx="182880" cy="182880"/>
          </a:xfrm>
          <a:prstGeom prst="triangle">
            <a:avLst/>
          </a:prstGeom>
          <a:noFill/>
          <a:ln w="1270">
            <a:solidFill>
              <a:srgbClr val="03EDD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4241010" y="51258"/>
            <a:ext cx="182880" cy="182880"/>
          </a:xfrm>
          <a:prstGeom prst="cube">
            <a:avLst/>
          </a:prstGeom>
          <a:noFill/>
          <a:ln w="1270">
            <a:solidFill>
              <a:srgbClr val="FBDAB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314293" y="2053462"/>
            <a:ext cx="182880" cy="182880"/>
          </a:xfrm>
          <a:prstGeom prst="rect">
            <a:avLst/>
          </a:prstGeom>
          <a:noFill/>
          <a:ln w="1270">
            <a:solidFill>
              <a:srgbClr val="41181A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3485706" y="4094200"/>
            <a:ext cx="182880" cy="182880"/>
          </a:xfrm>
          <a:prstGeom prst="rect">
            <a:avLst/>
          </a:prstGeom>
          <a:noFill/>
          <a:ln w="1270">
            <a:solidFill>
              <a:srgbClr val="535D6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Ethical Considerations in Computer Science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As computer scientists, we have a responsibility to consider the ethical implications of our work.  This includes:
• Privacy:  Protecting user data.
• Bias:  Avoiding bias in algorithms.
• Security:  Ensuring the security of systems.
• Accessibility: Making technology accessible to everyone.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7724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Slide 22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329056" y="3946067"/>
            <a:ext cx="182880" cy="182880"/>
          </a:xfrm>
          <a:prstGeom prst="cube">
            <a:avLst/>
          </a:prstGeom>
          <a:noFill/>
          <a:ln w="1270">
            <a:solidFill>
              <a:srgbClr val="9D465E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6802551" y="1552589"/>
            <a:ext cx="182880" cy="182880"/>
          </a:xfrm>
          <a:prstGeom prst="rect">
            <a:avLst/>
          </a:prstGeom>
          <a:noFill/>
          <a:ln w="1270">
            <a:solidFill>
              <a:srgbClr val="5B7F55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130390" y="1868104"/>
            <a:ext cx="182880" cy="182880"/>
          </a:xfrm>
          <a:prstGeom prst="triangle">
            <a:avLst/>
          </a:prstGeom>
          <a:noFill/>
          <a:ln w="1270">
            <a:solidFill>
              <a:srgbClr val="3EF812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534453" y="1841196"/>
            <a:ext cx="182880" cy="182880"/>
          </a:xfrm>
          <a:prstGeom prst="sun">
            <a:avLst/>
          </a:prstGeom>
          <a:noFill/>
          <a:ln w="1270">
            <a:solidFill>
              <a:srgbClr val="2A6D05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2699232" y="612564"/>
            <a:ext cx="182880" cy="182880"/>
          </a:xfrm>
          <a:prstGeom prst="sun">
            <a:avLst/>
          </a:prstGeom>
          <a:noFill/>
          <a:ln w="1270">
            <a:solidFill>
              <a:srgbClr val="326A12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Future of Computer Science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Computer Science is a rapidly evolving field.  Exciting advancements are on the horizon, including:
• Quantum computing:  Revolutionizing computation.
• Advanced AI:  Creating more intelligent systems.
• Biotechnology:  Integrating computer science with biology.
• Sustainable Computing: Reducing the environmental impact of computing.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7724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Slide 23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685835" y="3629092"/>
            <a:ext cx="182880" cy="182880"/>
          </a:xfrm>
          <a:prstGeom prst="rect">
            <a:avLst/>
          </a:prstGeom>
          <a:noFill/>
          <a:ln w="1270">
            <a:solidFill>
              <a:srgbClr val="310B57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870175" y="1319071"/>
            <a:ext cx="182880" cy="182880"/>
          </a:xfrm>
          <a:prstGeom prst="cube">
            <a:avLst/>
          </a:prstGeom>
          <a:noFill/>
          <a:ln w="1270">
            <a:solidFill>
              <a:srgbClr val="456BA5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3636982" y="2601695"/>
            <a:ext cx="182880" cy="182880"/>
          </a:xfrm>
          <a:prstGeom prst="sun">
            <a:avLst/>
          </a:prstGeom>
          <a:noFill/>
          <a:ln w="1270">
            <a:solidFill>
              <a:srgbClr val="BC2FF1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896455" y="1040664"/>
            <a:ext cx="182880" cy="182880"/>
          </a:xfrm>
          <a:prstGeom prst="rect">
            <a:avLst/>
          </a:prstGeom>
          <a:noFill/>
          <a:ln w="1270">
            <a:solidFill>
              <a:srgbClr val="D169A7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2641318" y="6275"/>
            <a:ext cx="182880" cy="182880"/>
          </a:xfrm>
          <a:prstGeom prst="cube">
            <a:avLst/>
          </a:prstGeom>
          <a:noFill/>
          <a:ln w="1270">
            <a:solidFill>
              <a:srgbClr val="1E6E18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Algorithms: The Recipes of Computing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An algorithm is a step-by-step set of instructions for solving a problem.
• Think of it like a recipe for a computer.
• Example:  An algorithm to find the largest number in a list:
Assume the first number is the largest.
Go through each number in the list.
If a number is larger than the current largest, update the largest.
The last 'largest' number you saved is your answer.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7724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Slide 3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43084" y="2864175"/>
            <a:ext cx="182880" cy="182880"/>
          </a:xfrm>
          <a:prstGeom prst="cube">
            <a:avLst/>
          </a:prstGeom>
          <a:noFill/>
          <a:ln w="1270">
            <a:solidFill>
              <a:srgbClr val="E938FC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882554" y="986302"/>
            <a:ext cx="182880" cy="182880"/>
          </a:xfrm>
          <a:prstGeom prst="rect">
            <a:avLst/>
          </a:prstGeom>
          <a:noFill/>
          <a:ln w="1270">
            <a:solidFill>
              <a:srgbClr val="DBF96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506391" y="1226268"/>
            <a:ext cx="182880" cy="182880"/>
          </a:xfrm>
          <a:prstGeom prst="rect">
            <a:avLst/>
          </a:prstGeom>
          <a:noFill/>
          <a:ln w="1270">
            <a:solidFill>
              <a:srgbClr val="C727B6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176800" y="753260"/>
            <a:ext cx="182880" cy="182880"/>
          </a:xfrm>
          <a:prstGeom prst="triangle">
            <a:avLst/>
          </a:prstGeom>
          <a:noFill/>
          <a:ln w="1270">
            <a:solidFill>
              <a:srgbClr val="EB0CEC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472648" y="351807"/>
            <a:ext cx="182880" cy="182880"/>
          </a:xfrm>
          <a:prstGeom prst="sun">
            <a:avLst/>
          </a:prstGeom>
          <a:noFill/>
          <a:ln w="1270">
            <a:solidFill>
              <a:srgbClr val="B3A92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Structures: Organizing Information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Data structures are ways of organizing and storing data so that it can be used efficiently.
• Examples:
• Lists:  Ordered sequences of items.
• Arrays: Similar to lists, fixed size.
• Dictionaries (Hash Maps): Store data in key-value pairs (like a real dictionary).
• Trees: Hierarchical data structure, good for searching.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7724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Slide 4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823311" y="144223"/>
            <a:ext cx="182880" cy="182880"/>
          </a:xfrm>
          <a:prstGeom prst="sun">
            <a:avLst/>
          </a:prstGeom>
          <a:noFill/>
          <a:ln w="1270">
            <a:solidFill>
              <a:srgbClr val="F0357D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8197296" y="2085529"/>
            <a:ext cx="182880" cy="182880"/>
          </a:xfrm>
          <a:prstGeom prst="rect">
            <a:avLst/>
          </a:prstGeom>
          <a:noFill/>
          <a:ln w="1270">
            <a:solidFill>
              <a:srgbClr val="0F9E3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415749" y="2401021"/>
            <a:ext cx="182880" cy="182880"/>
          </a:xfrm>
          <a:prstGeom prst="sun">
            <a:avLst/>
          </a:prstGeom>
          <a:noFill/>
          <a:ln w="1270">
            <a:solidFill>
              <a:srgbClr val="CBD206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913203" y="438687"/>
            <a:ext cx="182880" cy="182880"/>
          </a:xfrm>
          <a:prstGeom prst="triangle">
            <a:avLst/>
          </a:prstGeom>
          <a:noFill/>
          <a:ln w="1270">
            <a:solidFill>
              <a:srgbClr val="FF6DB3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4668335" y="3583215"/>
            <a:ext cx="182880" cy="182880"/>
          </a:xfrm>
          <a:prstGeom prst="rect">
            <a:avLst/>
          </a:prstGeom>
          <a:noFill/>
          <a:ln w="1270">
            <a:solidFill>
              <a:srgbClr val="49D15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Programming: Talking to Computers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Programming is the process of writing instructions (code) that tell a computer what to do.
• We use programming languages like Python, Java, C++, JavaScript, etc.
• Code is translated into machine language that the computer can understand.
• Programming allows us to create software, apps, websites, and more!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7724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Slide 5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25145" y="2661181"/>
            <a:ext cx="182880" cy="182880"/>
          </a:xfrm>
          <a:prstGeom prst="triangle">
            <a:avLst/>
          </a:prstGeom>
          <a:noFill/>
          <a:ln w="1270">
            <a:solidFill>
              <a:srgbClr val="C06307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2014363" y="91139"/>
            <a:ext cx="182880" cy="182880"/>
          </a:xfrm>
          <a:prstGeom prst="rect">
            <a:avLst/>
          </a:prstGeom>
          <a:noFill/>
          <a:ln w="1270">
            <a:solidFill>
              <a:srgbClr val="E53DB6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928005" y="864725"/>
            <a:ext cx="182880" cy="182880"/>
          </a:xfrm>
          <a:prstGeom prst="cube">
            <a:avLst/>
          </a:prstGeom>
          <a:noFill/>
          <a:ln w="1270">
            <a:solidFill>
              <a:srgbClr val="5E9FF2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3310" y="1767086"/>
            <a:ext cx="182880" cy="182880"/>
          </a:xfrm>
          <a:prstGeom prst="rect">
            <a:avLst/>
          </a:prstGeom>
          <a:noFill/>
          <a:ln w="1270">
            <a:solidFill>
              <a:srgbClr val="9C8607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4360065" y="4007195"/>
            <a:ext cx="182880" cy="182880"/>
          </a:xfrm>
          <a:prstGeom prst="rect">
            <a:avLst/>
          </a:prstGeom>
          <a:noFill/>
          <a:ln w="1270">
            <a:solidFill>
              <a:srgbClr val="E3D26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Variables: Storing Data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Variables are like containers that hold information.
• Each variable has a name and a value.
• Example:
age = 25  (The variable 'age' holds the value 25)
name = "Alice" (The variable 'name' holds the string "Alice")
• We can change the values of variables during a program.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7724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AAAA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Slide 6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AAAAAA"/>
          </a:solidFill>
          <a:ln/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063668" y="4543955"/>
            <a:ext cx="182880" cy="182880"/>
          </a:xfrm>
          <a:prstGeom prst="sun">
            <a:avLst/>
          </a:prstGeom>
          <a:noFill/>
          <a:ln w="1270">
            <a:solidFill>
              <a:srgbClr val="D7721F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5379326" y="2109333"/>
            <a:ext cx="182880" cy="182880"/>
          </a:xfrm>
          <a:prstGeom prst="sun">
            <a:avLst/>
          </a:prstGeom>
          <a:noFill/>
          <a:ln w="1270">
            <a:solidFill>
              <a:srgbClr val="A85FC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798411" y="1110190"/>
            <a:ext cx="182880" cy="182880"/>
          </a:xfrm>
          <a:prstGeom prst="rect">
            <a:avLst/>
          </a:prstGeom>
          <a:noFill/>
          <a:ln w="1270">
            <a:solidFill>
              <a:srgbClr val="096313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4173246" y="1202902"/>
            <a:ext cx="182880" cy="182880"/>
          </a:xfrm>
          <a:prstGeom prst="sun">
            <a:avLst/>
          </a:prstGeom>
          <a:noFill/>
          <a:ln w="1270">
            <a:solidFill>
              <a:srgbClr val="AA84BC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106279" y="4503199"/>
            <a:ext cx="182880" cy="182880"/>
          </a:xfrm>
          <a:prstGeom prst="triangle">
            <a:avLst/>
          </a:prstGeom>
          <a:noFill/>
          <a:ln w="1270">
            <a:solidFill>
              <a:srgbClr val="57F4C2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Loops: Repeating Actions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Loops allow us to repeat a block of code multiple times.
• for loop:  Repeats a specific number of times.
• while loop:  Repeats as long as a condition is true.
• Example (Python):
for i in range(5):
print(i)  # Prints 0, 1, 2, 3, 4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7724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AAAA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Slide 7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AAAAAA"/>
          </a:solidFill>
          <a:ln/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933314" y="1519520"/>
            <a:ext cx="182880" cy="182880"/>
          </a:xfrm>
          <a:prstGeom prst="triangle">
            <a:avLst/>
          </a:prstGeom>
          <a:noFill/>
          <a:ln w="1270">
            <a:solidFill>
              <a:srgbClr val="287A07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1146691" y="2359045"/>
            <a:ext cx="182880" cy="182880"/>
          </a:xfrm>
          <a:prstGeom prst="cube">
            <a:avLst/>
          </a:prstGeom>
          <a:noFill/>
          <a:ln w="1270">
            <a:solidFill>
              <a:srgbClr val="19A14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4417070" y="2878541"/>
            <a:ext cx="182880" cy="182880"/>
          </a:xfrm>
          <a:prstGeom prst="triangle">
            <a:avLst/>
          </a:prstGeom>
          <a:noFill/>
          <a:ln w="1270">
            <a:solidFill>
              <a:srgbClr val="2C2E5F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4066082" y="3318472"/>
            <a:ext cx="182880" cy="182880"/>
          </a:xfrm>
          <a:prstGeom prst="triangle">
            <a:avLst/>
          </a:prstGeom>
          <a:noFill/>
          <a:ln w="1270">
            <a:solidFill>
              <a:srgbClr val="A1D4A0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159850" y="1869459"/>
            <a:ext cx="182880" cy="182880"/>
          </a:xfrm>
          <a:prstGeom prst="sun">
            <a:avLst/>
          </a:prstGeom>
          <a:noFill/>
          <a:ln w="1270">
            <a:solidFill>
              <a:srgbClr val="9000F6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Conditionals: Making Decisions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Conditionals allow our programs to make decisions based on certain conditions.
• if statements:  Execute a block of code if a condition is true.
• else statements:  Execute a block of code if the if condition is false.
• elif (else if) statements:  Check another condition if the previous if condition is false.
• Example (Python):
if age &gt;= 18:
print("You are an adult.")
else:
print("You are a minor.")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7724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Slide 8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872490" y="1794876"/>
            <a:ext cx="182880" cy="182880"/>
          </a:xfrm>
          <a:prstGeom prst="cube">
            <a:avLst/>
          </a:prstGeom>
          <a:noFill/>
          <a:ln w="1270">
            <a:solidFill>
              <a:srgbClr val="60A419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1720211" y="3939388"/>
            <a:ext cx="182880" cy="182880"/>
          </a:xfrm>
          <a:prstGeom prst="sun">
            <a:avLst/>
          </a:prstGeom>
          <a:noFill/>
          <a:ln w="1270">
            <a:solidFill>
              <a:srgbClr val="13876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147376" y="3104563"/>
            <a:ext cx="182880" cy="182880"/>
          </a:xfrm>
          <a:prstGeom prst="sun">
            <a:avLst/>
          </a:prstGeom>
          <a:noFill/>
          <a:ln w="1270">
            <a:solidFill>
              <a:srgbClr val="A2B1A1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3736245" y="1767907"/>
            <a:ext cx="182880" cy="182880"/>
          </a:xfrm>
          <a:prstGeom prst="sun">
            <a:avLst/>
          </a:prstGeom>
          <a:noFill/>
          <a:ln w="1270">
            <a:solidFill>
              <a:srgbClr val="03D7A8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3065153" y="1023996"/>
            <a:ext cx="182880" cy="182880"/>
          </a:xfrm>
          <a:prstGeom prst="triangle">
            <a:avLst/>
          </a:prstGeom>
          <a:noFill/>
          <a:ln w="1270">
            <a:solidFill>
              <a:srgbClr val="90D39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Software Development: Building Applications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Software development is the process of designing, coding, testing, and maintaining software applications.
• Involves:
• Planning
• Design
• Coding
• Testing
• Deployment
• Maintenance
• Different methodologies (Agile, Waterfall) are used.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77724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AAAA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Slide 9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AAAAAA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2025-02-21T06:54:44Z</dcterms:created>
  <dcterms:modified xsi:type="dcterms:W3CDTF">2025-02-21T06:54:44Z</dcterms:modified>
</cp:coreProperties>
</file>